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57" r:id="rId4"/>
    <p:sldId id="258" r:id="rId5"/>
    <p:sldId id="262" r:id="rId6"/>
    <p:sldId id="264" r:id="rId7"/>
    <p:sldId id="263" r:id="rId8"/>
    <p:sldId id="265" r:id="rId9"/>
    <p:sldId id="259" r:id="rId10"/>
    <p:sldId id="266" r:id="rId11"/>
    <p:sldId id="260" r:id="rId12"/>
    <p:sldId id="261" r:id="rId13"/>
    <p:sldId id="267" r:id="rId14"/>
    <p:sldId id="268" r:id="rId15"/>
    <p:sldId id="269" r:id="rId16"/>
    <p:sldId id="270" r:id="rId17"/>
    <p:sldId id="274" r:id="rId18"/>
    <p:sldId id="275" r:id="rId19"/>
    <p:sldId id="276" r:id="rId20"/>
    <p:sldId id="277" r:id="rId21"/>
    <p:sldId id="271" r:id="rId22"/>
    <p:sldId id="272" r:id="rId23"/>
    <p:sldId id="273" r:id="rId24"/>
    <p:sldId id="278" r:id="rId25"/>
    <p:sldId id="279" r:id="rId2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57200" y="2057400"/>
            <a:ext cx="7543800" cy="1066800"/>
          </a:xfrm>
          <a:effectLst>
            <a:outerShdw dist="28398" dir="1593903" algn="ctr" rotWithShape="0">
              <a:schemeClr val="bg1"/>
            </a:outerShdw>
          </a:effectLst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7200" y="3048000"/>
            <a:ext cx="55626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gray">
          <a:xfrm>
            <a:off x="7391400" y="5867400"/>
            <a:ext cx="1384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800" b="1" i="1" dirty="0">
              <a:solidFill>
                <a:schemeClr val="bg1"/>
              </a:solidFill>
            </a:endParaRP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0" y="2971800"/>
            <a:ext cx="7010400" cy="76200"/>
            <a:chOff x="0" y="528"/>
            <a:chExt cx="5232" cy="48"/>
          </a:xfrm>
        </p:grpSpPr>
        <p:sp>
          <p:nvSpPr>
            <p:cNvPr id="3123" name="Line 51"/>
            <p:cNvSpPr>
              <a:spLocks noChangeShapeType="1"/>
            </p:cNvSpPr>
            <p:nvPr userDrawn="1"/>
          </p:nvSpPr>
          <p:spPr bwMode="auto">
            <a:xfrm>
              <a:off x="0" y="576"/>
              <a:ext cx="523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124" name="Line 52"/>
            <p:cNvSpPr>
              <a:spLocks noChangeShapeType="1"/>
            </p:cNvSpPr>
            <p:nvPr userDrawn="1"/>
          </p:nvSpPr>
          <p:spPr bwMode="auto">
            <a:xfrm>
              <a:off x="5136" y="528"/>
              <a:ext cx="96" cy="4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BACC84-6E48-4C94-B6BC-ADFBBDE4D1AC}" type="datetimeFigureOut">
              <a:rPr lang="uk-UA" smtClean="0"/>
              <a:pPr/>
              <a:t>13.05.2010</a:t>
            </a:fld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52800C-6AE7-4DED-AEE4-9694FC16CBD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57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57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BACC84-6E48-4C94-B6BC-ADFBBDE4D1AC}" type="datetimeFigureOut">
              <a:rPr lang="uk-UA" smtClean="0"/>
              <a:pPr/>
              <a:t>13.05.2010</a:t>
            </a:fld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52800C-6AE7-4DED-AEE4-9694FC16CBD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962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66800"/>
            <a:ext cx="8229600" cy="51720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58850" y="6434138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7BBACC84-6E48-4C94-B6BC-ADFBBDE4D1AC}" type="datetimeFigureOut">
              <a:rPr lang="uk-UA" smtClean="0"/>
              <a:pPr/>
              <a:t>13.05.2010</a:t>
            </a:fld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196850" y="6434138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6752800C-6AE7-4DED-AEE4-9694FC16CBD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5664200" y="6430963"/>
            <a:ext cx="2286000" cy="244475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81000"/>
            <a:ext cx="6938986" cy="56356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BACC84-6E48-4C94-B6BC-ADFBBDE4D1AC}" type="datetimeFigureOut">
              <a:rPr lang="uk-UA" smtClean="0"/>
              <a:pPr/>
              <a:t>13.05.2010</a:t>
            </a:fld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52800C-6AE7-4DED-AEE4-9694FC16CBD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BACC84-6E48-4C94-B6BC-ADFBBDE4D1AC}" type="datetimeFigureOut">
              <a:rPr lang="uk-UA" smtClean="0"/>
              <a:pPr/>
              <a:t>13.05.2010</a:t>
            </a:fld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52800C-6AE7-4DED-AEE4-9694FC16CBD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17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17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BACC84-6E48-4C94-B6BC-ADFBBDE4D1AC}" type="datetimeFigureOut">
              <a:rPr lang="uk-UA" smtClean="0"/>
              <a:pPr/>
              <a:t>13.05.2010</a:t>
            </a:fld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52800C-6AE7-4DED-AEE4-9694FC16CBD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BACC84-6E48-4C94-B6BC-ADFBBDE4D1AC}" type="datetimeFigureOut">
              <a:rPr lang="uk-UA" smtClean="0"/>
              <a:pPr/>
              <a:t>13.05.2010</a:t>
            </a:fld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52800C-6AE7-4DED-AEE4-9694FC16CBD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BACC84-6E48-4C94-B6BC-ADFBBDE4D1AC}" type="datetimeFigureOut">
              <a:rPr lang="uk-UA" smtClean="0"/>
              <a:pPr/>
              <a:t>13.05.2010</a:t>
            </a:fld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52800C-6AE7-4DED-AEE4-9694FC16CBD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BACC84-6E48-4C94-B6BC-ADFBBDE4D1AC}" type="datetimeFigureOut">
              <a:rPr lang="uk-UA" smtClean="0"/>
              <a:pPr/>
              <a:t>13.05.2010</a:t>
            </a:fld>
            <a:endParaRPr lang="uk-UA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52800C-6AE7-4DED-AEE4-9694FC16CBD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BACC84-6E48-4C94-B6BC-ADFBBDE4D1AC}" type="datetimeFigureOut">
              <a:rPr lang="uk-UA" smtClean="0"/>
              <a:pPr/>
              <a:t>13.05.2010</a:t>
            </a:fld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52800C-6AE7-4DED-AEE4-9694FC16CBD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BACC84-6E48-4C94-B6BC-ADFBBDE4D1AC}" type="datetimeFigureOut">
              <a:rPr lang="uk-UA" smtClean="0"/>
              <a:pPr/>
              <a:t>13.05.2010</a:t>
            </a:fld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52800C-6AE7-4DED-AEE4-9694FC16CBD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58850" y="643413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7BBACC84-6E48-4C94-B6BC-ADFBBDE4D1AC}" type="datetimeFigureOut">
              <a:rPr lang="uk-UA" smtClean="0"/>
              <a:pPr/>
              <a:t>13.05.2010</a:t>
            </a:fld>
            <a:endParaRPr lang="uk-UA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28596" y="381000"/>
            <a:ext cx="7724804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6850" y="6434138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6752800C-6AE7-4DED-AEE4-9694FC16CBDD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152400" y="838200"/>
            <a:ext cx="8153400" cy="76200"/>
            <a:chOff x="0" y="528"/>
            <a:chExt cx="5232" cy="48"/>
          </a:xfrm>
        </p:grpSpPr>
        <p:sp>
          <p:nvSpPr>
            <p:cNvPr id="1079" name="Line 55"/>
            <p:cNvSpPr>
              <a:spLocks noChangeShapeType="1"/>
            </p:cNvSpPr>
            <p:nvPr userDrawn="1"/>
          </p:nvSpPr>
          <p:spPr bwMode="auto">
            <a:xfrm>
              <a:off x="0" y="576"/>
              <a:ext cx="523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1080" name="Line 56"/>
            <p:cNvSpPr>
              <a:spLocks noChangeShapeType="1"/>
            </p:cNvSpPr>
            <p:nvPr userDrawn="1"/>
          </p:nvSpPr>
          <p:spPr bwMode="auto">
            <a:xfrm>
              <a:off x="5136" y="528"/>
              <a:ext cx="96" cy="4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081" name="Rectangle 5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00562" y="6429396"/>
            <a:ext cx="228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uk-UA"/>
          </a:p>
        </p:txBody>
      </p:sp>
      <p:sp>
        <p:nvSpPr>
          <p:cNvPr id="1082" name="Text Box 58"/>
          <p:cNvSpPr txBox="1">
            <a:spLocks noChangeArrowheads="1"/>
          </p:cNvSpPr>
          <p:nvPr/>
        </p:nvSpPr>
        <p:spPr bwMode="black">
          <a:xfrm>
            <a:off x="6858016" y="6357958"/>
            <a:ext cx="21701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>
                <a:solidFill>
                  <a:schemeClr val="bg1"/>
                </a:solidFill>
              </a:rPr>
              <a:t>БРОТЕП-ЭКО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14" name="Рисунок 13" descr="tolia4.png"/>
          <p:cNvPicPr>
            <a:picLocks noChangeAspect="1"/>
          </p:cNvPicPr>
          <p:nvPr userDrawn="1"/>
        </p:nvPicPr>
        <p:blipFill>
          <a:blip r:embed="rId15" cstate="print"/>
          <a:srcRect l="-13836" t="-12720" r="-2518" b="-6118"/>
          <a:stretch>
            <a:fillRect/>
          </a:stretch>
        </p:blipFill>
        <p:spPr>
          <a:xfrm>
            <a:off x="8228994" y="231454"/>
            <a:ext cx="857256" cy="7348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3143248"/>
            <a:ext cx="5000660" cy="1785950"/>
          </a:xfrm>
        </p:spPr>
        <p:txBody>
          <a:bodyPr/>
          <a:lstStyle/>
          <a:p>
            <a:pPr algn="ctr"/>
            <a:r>
              <a:rPr lang="ru-RU" dirty="0" smtClean="0"/>
              <a:t>Основы ГРАДИРЕН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071678"/>
            <a:ext cx="5072098" cy="381000"/>
          </a:xfrm>
        </p:spPr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Целью всего является развитие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tolia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714356"/>
            <a:ext cx="1532195" cy="1285884"/>
          </a:xfrm>
          <a:prstGeom prst="rect">
            <a:avLst/>
          </a:prstGeom>
        </p:spPr>
      </p:pic>
      <p:pic>
        <p:nvPicPr>
          <p:cNvPr id="5" name="Рисунок 4" descr="tolia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6072206"/>
            <a:ext cx="642942" cy="646554"/>
          </a:xfrm>
          <a:prstGeom prst="rect">
            <a:avLst/>
          </a:prstGeom>
        </p:spPr>
      </p:pic>
      <p:pic>
        <p:nvPicPr>
          <p:cNvPr id="6" name="Рисунок 5" descr="toli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3900" y="6000768"/>
            <a:ext cx="819128" cy="646580"/>
          </a:xfrm>
          <a:prstGeom prst="rect">
            <a:avLst/>
          </a:prstGeom>
        </p:spPr>
      </p:pic>
      <p:pic>
        <p:nvPicPr>
          <p:cNvPr id="7" name="Рисунок 6" descr="tolia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0958" y="5929330"/>
            <a:ext cx="392259" cy="714380"/>
          </a:xfrm>
          <a:prstGeom prst="rect">
            <a:avLst/>
          </a:prstGeom>
        </p:spPr>
      </p:pic>
      <p:pic>
        <p:nvPicPr>
          <p:cNvPr id="8" name="Рисунок 7" descr="tolia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0826" y="6072206"/>
            <a:ext cx="835154" cy="56997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715304" cy="563563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Численное решение уравнения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500034" y="1357298"/>
          <a:ext cx="8286808" cy="1080354"/>
        </p:xfrm>
        <a:graphic>
          <a:graphicData uri="http://schemas.openxmlformats.org/presentationml/2006/ole">
            <p:oleObj spid="_x0000_s6146" name="Формула" r:id="rId3" imgW="3797280" imgH="495000" progId="Equation.3">
              <p:embed/>
            </p:oleObj>
          </a:graphicData>
        </a:graphic>
      </p:graphicFrame>
      <p:graphicFrame>
        <p:nvGraphicFramePr>
          <p:cNvPr id="6147" name="Содержимое 3"/>
          <p:cNvGraphicFramePr>
            <a:graphicFrameLocks noChangeAspect="1"/>
          </p:cNvGraphicFramePr>
          <p:nvPr/>
        </p:nvGraphicFramePr>
        <p:xfrm>
          <a:off x="1214414" y="2714620"/>
          <a:ext cx="7046885" cy="500066"/>
        </p:xfrm>
        <a:graphic>
          <a:graphicData uri="http://schemas.openxmlformats.org/presentationml/2006/ole">
            <p:oleObj spid="_x0000_s6147" name="Формула" r:id="rId4" imgW="3936960" imgH="279360" progId="Equation.3">
              <p:embed/>
            </p:oleObj>
          </a:graphicData>
        </a:graphic>
      </p:graphicFrame>
      <p:graphicFrame>
        <p:nvGraphicFramePr>
          <p:cNvPr id="6148" name="Object 3"/>
          <p:cNvGraphicFramePr>
            <a:graphicFrameLocks noChangeAspect="1"/>
          </p:cNvGraphicFramePr>
          <p:nvPr/>
        </p:nvGraphicFramePr>
        <p:xfrm>
          <a:off x="1142976" y="3357562"/>
          <a:ext cx="7136871" cy="500059"/>
        </p:xfrm>
        <a:graphic>
          <a:graphicData uri="http://schemas.openxmlformats.org/presentationml/2006/ole">
            <p:oleObj spid="_x0000_s6148" name="Формула" r:id="rId5" imgW="3987720" imgH="279360" progId="Equation.3">
              <p:embed/>
            </p:oleObj>
          </a:graphicData>
        </a:graphic>
      </p:graphicFrame>
      <p:graphicFrame>
        <p:nvGraphicFramePr>
          <p:cNvPr id="6149" name="Object 4"/>
          <p:cNvGraphicFramePr>
            <a:graphicFrameLocks noChangeAspect="1"/>
          </p:cNvGraphicFramePr>
          <p:nvPr/>
        </p:nvGraphicFramePr>
        <p:xfrm>
          <a:off x="1142976" y="4071942"/>
          <a:ext cx="7113015" cy="500062"/>
        </p:xfrm>
        <a:graphic>
          <a:graphicData uri="http://schemas.openxmlformats.org/presentationml/2006/ole">
            <p:oleObj spid="_x0000_s6149" name="Формула" r:id="rId6" imgW="3974760" imgH="279360" progId="Equation.3">
              <p:embed/>
            </p:oleObj>
          </a:graphicData>
        </a:graphic>
      </p:graphicFrame>
      <p:graphicFrame>
        <p:nvGraphicFramePr>
          <p:cNvPr id="6150" name="Object 5"/>
          <p:cNvGraphicFramePr>
            <a:graphicFrameLocks noChangeAspect="1"/>
          </p:cNvGraphicFramePr>
          <p:nvPr/>
        </p:nvGraphicFramePr>
        <p:xfrm>
          <a:off x="1142976" y="4786322"/>
          <a:ext cx="7113072" cy="500066"/>
        </p:xfrm>
        <a:graphic>
          <a:graphicData uri="http://schemas.openxmlformats.org/presentationml/2006/ole">
            <p:oleObj spid="_x0000_s6150" name="Формула" r:id="rId7" imgW="3974760" imgH="279360" progId="Equation.3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6929486" cy="563563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Тепловой баланс градирни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Общий вид Толя copy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071546"/>
            <a:ext cx="5164787" cy="51720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258072" cy="563563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Тепловой баланс градирни</a:t>
            </a:r>
            <a:endParaRPr lang="uk-UA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500166" y="1214422"/>
            <a:ext cx="6549549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ТЕПЛОТА </a:t>
            </a:r>
            <a:r>
              <a:rPr lang="ru-RU" sz="2400" b="1" baseline="-25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входа</a:t>
            </a: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= ТЕПЛОТА </a:t>
            </a:r>
            <a:r>
              <a:rPr lang="ru-RU" sz="2400" b="1" baseline="-25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выхода</a:t>
            </a:r>
            <a:endParaRPr lang="en-US" sz="2400" b="1" baseline="-250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uk-UA" sz="1200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ТЕПЛОТА ВОДЫ </a:t>
            </a:r>
            <a:r>
              <a:rPr lang="ru-RU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входа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+ ТЕПЛОТА ВОЗДУХА </a:t>
            </a:r>
            <a:r>
              <a:rPr lang="ru-RU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входа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=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ТЕПЛОТА ВОДЫ </a:t>
            </a:r>
            <a:r>
              <a:rPr lang="ru-RU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выхода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+ ТЕПЛОТА ВОЗДУХА </a:t>
            </a:r>
            <a:r>
              <a:rPr lang="ru-RU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выхода</a:t>
            </a:r>
            <a:endParaRPr lang="uk-UA" sz="24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/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2357422" y="2928934"/>
          <a:ext cx="4508500" cy="500063"/>
        </p:xfrm>
        <a:graphic>
          <a:graphicData uri="http://schemas.openxmlformats.org/presentationml/2006/ole">
            <p:oleObj spid="_x0000_s1026" name="Формула" r:id="rId3" imgW="2501900" imgH="241300" progId="Equation.3">
              <p:embed/>
            </p:oleObj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3214678" y="3500438"/>
          <a:ext cx="2851150" cy="428625"/>
        </p:xfrm>
        <a:graphic>
          <a:graphicData uri="http://schemas.openxmlformats.org/presentationml/2006/ole">
            <p:oleObj spid="_x0000_s1027" name="Формула" r:id="rId4" imgW="1459866" imgH="215806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714480" y="4071942"/>
          <a:ext cx="6086475" cy="428625"/>
        </p:xfrm>
        <a:graphic>
          <a:graphicData uri="http://schemas.openxmlformats.org/presentationml/2006/ole">
            <p:oleObj spid="_x0000_s1028" name="Формула" r:id="rId5" imgW="3378200" imgH="241300" progId="Equation.3">
              <p:embed/>
            </p:oleObj>
          </a:graphicData>
        </a:graphic>
      </p:graphicFrame>
      <p:graphicFrame>
        <p:nvGraphicFramePr>
          <p:cNvPr id="1029" name="Object 3"/>
          <p:cNvGraphicFramePr>
            <a:graphicFrameLocks noChangeAspect="1"/>
          </p:cNvGraphicFramePr>
          <p:nvPr/>
        </p:nvGraphicFramePr>
        <p:xfrm>
          <a:off x="3857620" y="4572008"/>
          <a:ext cx="1739900" cy="357187"/>
        </p:xfrm>
        <a:graphic>
          <a:graphicData uri="http://schemas.openxmlformats.org/presentationml/2006/ole">
            <p:oleObj spid="_x0000_s1029" name="Формула" r:id="rId6" imgW="1066337" imgH="215806" progId="Equation.3">
              <p:embed/>
            </p:oleObj>
          </a:graphicData>
        </a:graphic>
      </p:graphicFrame>
      <p:graphicFrame>
        <p:nvGraphicFramePr>
          <p:cNvPr id="1030" name="Object 2"/>
          <p:cNvGraphicFramePr>
            <a:graphicFrameLocks noChangeAspect="1"/>
          </p:cNvGraphicFramePr>
          <p:nvPr/>
        </p:nvGraphicFramePr>
        <p:xfrm>
          <a:off x="2928926" y="5000636"/>
          <a:ext cx="3479800" cy="428625"/>
        </p:xfrm>
        <a:graphic>
          <a:graphicData uri="http://schemas.openxmlformats.org/presentationml/2006/ole">
            <p:oleObj spid="_x0000_s1030" name="Формула" r:id="rId7" imgW="1930400" imgH="241300" progId="Equation.3">
              <p:embed/>
            </p:oleObj>
          </a:graphicData>
        </a:graphic>
      </p:graphicFrame>
      <p:graphicFrame>
        <p:nvGraphicFramePr>
          <p:cNvPr id="1031" name="Object 1"/>
          <p:cNvGraphicFramePr>
            <a:graphicFrameLocks noChangeAspect="1"/>
          </p:cNvGraphicFramePr>
          <p:nvPr/>
        </p:nvGraphicFramePr>
        <p:xfrm>
          <a:off x="3071802" y="5500702"/>
          <a:ext cx="3071813" cy="719137"/>
        </p:xfrm>
        <a:graphic>
          <a:graphicData uri="http://schemas.openxmlformats.org/presentationml/2006/ole">
            <p:oleObj spid="_x0000_s1031" name="Формула" r:id="rId8" imgW="1663700" imgH="393700" progId="Equation.3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224738" cy="563563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расчета градирен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Программа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000108"/>
            <a:ext cx="6858048" cy="523600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901014" cy="563563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Исходные данные для расчета</a:t>
            </a:r>
            <a:endParaRPr lang="uk-UA" dirty="0"/>
          </a:p>
        </p:txBody>
      </p:sp>
      <p:pic>
        <p:nvPicPr>
          <p:cNvPr id="4" name="Содержимое 3" descr="Программа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928670"/>
            <a:ext cx="6929486" cy="529833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224738" cy="563563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Тепловой расчет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Программа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000108"/>
            <a:ext cx="7072362" cy="524261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972452" cy="563563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Аэродинамический расчет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Программа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000107"/>
            <a:ext cx="7072362" cy="520875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7829576" cy="563563"/>
          </a:xfrm>
        </p:spPr>
        <p:txBody>
          <a:bodyPr/>
          <a:lstStyle/>
          <a:p>
            <a:r>
              <a:rPr lang="ru-RU" dirty="0" smtClean="0"/>
              <a:t>Угол наклона и ширина лопасти</a:t>
            </a:r>
            <a:endParaRPr lang="uk-UA" dirty="0"/>
          </a:p>
        </p:txBody>
      </p:sp>
      <p:pic>
        <p:nvPicPr>
          <p:cNvPr id="7" name="Содержимое 6" descr="Untitled-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000108"/>
            <a:ext cx="5157347" cy="517207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Типы профилей лопастей</a:t>
            </a:r>
            <a:endParaRPr lang="uk-UA" dirty="0"/>
          </a:p>
        </p:txBody>
      </p:sp>
      <p:pic>
        <p:nvPicPr>
          <p:cNvPr id="4" name="Содержимое 3" descr="РАБкол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071546"/>
            <a:ext cx="4176982" cy="3071834"/>
          </a:xfrm>
        </p:spPr>
      </p:pic>
      <p:pic>
        <p:nvPicPr>
          <p:cNvPr id="5" name="Содержимое 3" descr="Лопаст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57950" y="1000108"/>
            <a:ext cx="2151348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Лопасти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4572008"/>
            <a:ext cx="3000396" cy="16148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628" y="128586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Профиль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628" y="214311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Профиль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628" y="321468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Профиль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628" y="435769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Профиль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429552" cy="563563"/>
          </a:xfrm>
        </p:spPr>
        <p:txBody>
          <a:bodyPr/>
          <a:lstStyle/>
          <a:p>
            <a:r>
              <a:rPr lang="ru-RU" sz="2800" dirty="0" smtClean="0"/>
              <a:t>«Правильное» строение лопасти</a:t>
            </a:r>
            <a:endParaRPr lang="uk-UA" sz="2800" dirty="0"/>
          </a:p>
        </p:txBody>
      </p:sp>
      <p:pic>
        <p:nvPicPr>
          <p:cNvPr id="4" name="Содержимое 3" descr="Лопасти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00174"/>
            <a:ext cx="8229600" cy="371963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357166"/>
            <a:ext cx="5715040" cy="563563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Темы для обсуждения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5172075"/>
          </a:xfrm>
        </p:spPr>
        <p:txBody>
          <a:bodyPr/>
          <a:lstStyle/>
          <a:p>
            <a:r>
              <a:rPr lang="ru-RU" sz="2400" dirty="0" smtClean="0"/>
              <a:t>Принципы охлаждения воды градирни</a:t>
            </a:r>
          </a:p>
          <a:p>
            <a:endParaRPr lang="ru-RU" sz="1000" dirty="0" smtClean="0"/>
          </a:p>
          <a:p>
            <a:r>
              <a:rPr lang="ru-RU" sz="2400" dirty="0" smtClean="0"/>
              <a:t>Основы расчета градирен</a:t>
            </a:r>
          </a:p>
          <a:p>
            <a:endParaRPr lang="ru-RU" sz="1000" dirty="0" smtClean="0"/>
          </a:p>
          <a:p>
            <a:r>
              <a:rPr lang="ru-RU" sz="2400" dirty="0" smtClean="0"/>
              <a:t>Программа </a:t>
            </a:r>
            <a:r>
              <a:rPr lang="ru-RU" sz="2400" dirty="0" smtClean="0"/>
              <a:t>о</a:t>
            </a:r>
            <a:r>
              <a:rPr lang="ru-RU" sz="2400" dirty="0" smtClean="0"/>
              <a:t>ценки производительности градирни</a:t>
            </a:r>
          </a:p>
          <a:p>
            <a:endParaRPr lang="ru-RU" sz="1000" dirty="0" smtClean="0"/>
          </a:p>
          <a:p>
            <a:r>
              <a:rPr lang="ru-RU" sz="2400" dirty="0" smtClean="0"/>
              <a:t>Особенности конструкции вентиляторов</a:t>
            </a:r>
          </a:p>
          <a:p>
            <a:endParaRPr lang="ru-RU" sz="1000" dirty="0" smtClean="0"/>
          </a:p>
          <a:p>
            <a:r>
              <a:rPr lang="ru-RU" sz="2400" dirty="0" smtClean="0"/>
              <a:t>Программа автоматического подбора рабочих колес</a:t>
            </a:r>
          </a:p>
          <a:p>
            <a:endParaRPr lang="ru-RU" sz="1000" dirty="0" smtClean="0"/>
          </a:p>
          <a:p>
            <a:r>
              <a:rPr lang="ru-RU" sz="2400" dirty="0" smtClean="0"/>
              <a:t>Синхронные двигатели на постоянных магнитах</a:t>
            </a:r>
            <a:endParaRPr lang="uk-UA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81000"/>
            <a:ext cx="7929618" cy="563563"/>
          </a:xfrm>
        </p:spPr>
        <p:txBody>
          <a:bodyPr/>
          <a:lstStyle/>
          <a:p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работы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вентиляторной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установки</a:t>
            </a:r>
            <a:endParaRPr lang="uk-UA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AxialF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2426" y="1285860"/>
            <a:ext cx="2917640" cy="1785950"/>
          </a:xfrm>
          <a:ln>
            <a:solidFill>
              <a:srgbClr val="C00000"/>
            </a:solidFill>
          </a:ln>
        </p:spPr>
      </p:pic>
      <p:pic>
        <p:nvPicPr>
          <p:cNvPr id="5" name="Рисунок 4" descr="axial-fan-3964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7" y="1270520"/>
            <a:ext cx="3143272" cy="180129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Рисунок 5" descr="Untitled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3214686"/>
            <a:ext cx="2071702" cy="1668808"/>
          </a:xfrm>
          <a:prstGeom prst="rect">
            <a:avLst/>
          </a:prstGeom>
        </p:spPr>
      </p:pic>
      <p:pic>
        <p:nvPicPr>
          <p:cNvPr id="7" name="Рисунок 6" descr="Untitled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3214686"/>
            <a:ext cx="2500330" cy="1668839"/>
          </a:xfrm>
          <a:prstGeom prst="rect">
            <a:avLst/>
          </a:prstGeom>
        </p:spPr>
      </p:pic>
      <p:pic>
        <p:nvPicPr>
          <p:cNvPr id="8" name="Рисунок 7" descr="Untitled-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3214686"/>
            <a:ext cx="2667005" cy="1636779"/>
          </a:xfrm>
          <a:prstGeom prst="rect">
            <a:avLst/>
          </a:prstGeom>
        </p:spPr>
      </p:pic>
      <p:pic>
        <p:nvPicPr>
          <p:cNvPr id="9" name="Рисунок 8" descr="48b784de4169475ed80d5734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28992" y="1285860"/>
            <a:ext cx="2286016" cy="179174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5357826"/>
            <a:ext cx="1571636" cy="90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5429264"/>
            <a:ext cx="1683508" cy="82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5429264"/>
            <a:ext cx="1052515" cy="80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071670" y="5000636"/>
            <a:ext cx="51435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ЗАКОНЫ ВЕНТИЛЯТОРОВ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696200" cy="563563"/>
          </a:xfrm>
        </p:spPr>
        <p:txBody>
          <a:bodyPr/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подбора вентиляторов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Wentech_mo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000108"/>
            <a:ext cx="4182728" cy="4559174"/>
          </a:xfrm>
          <a:prstGeom prst="rect">
            <a:avLst/>
          </a:prstGeom>
        </p:spPr>
      </p:pic>
      <p:pic>
        <p:nvPicPr>
          <p:cNvPr id="8" name="Рисунок 7" descr="Wentech2_mo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022320"/>
            <a:ext cx="4214842" cy="454979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696200" cy="563563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расчета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Wentech3_mo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000108"/>
            <a:ext cx="4774223" cy="517207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81000"/>
            <a:ext cx="7653366" cy="563563"/>
          </a:xfrm>
        </p:spPr>
        <p:txBody>
          <a:bodyPr/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Аэродинамическая характеристика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50099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6829444" cy="563563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мощности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7215387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Момент вращения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6976807" cy="398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6972320" cy="563563"/>
          </a:xfrm>
        </p:spPr>
        <p:txBody>
          <a:bodyPr/>
          <a:lstStyle/>
          <a:p>
            <a:r>
              <a:rPr lang="ru-RU" dirty="0" smtClean="0"/>
              <a:t>Процесс переноса теплоты</a:t>
            </a:r>
            <a:endParaRPr lang="uk-UA" dirty="0"/>
          </a:p>
        </p:txBody>
      </p:sp>
      <p:pic>
        <p:nvPicPr>
          <p:cNvPr id="6" name="Содержимое 5" descr="Капля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066801"/>
            <a:ext cx="6858048" cy="481161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 охлаждения 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График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142984"/>
            <a:ext cx="7577567" cy="435633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358114" cy="563563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Теория и уравнение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Меркеля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2071670" y="1285860"/>
          <a:ext cx="4867275" cy="874712"/>
        </p:xfrm>
        <a:graphic>
          <a:graphicData uri="http://schemas.openxmlformats.org/presentationml/2006/ole">
            <p:oleObj spid="_x0000_s2050" name="Формула" r:id="rId3" imgW="1269720" imgH="228600" progId="Equation.3">
              <p:embed/>
            </p:oleObj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1472" y="2357430"/>
            <a:ext cx="822960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255588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– общий коэффициент теплопередачи, кг/(час</a:t>
            </a: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м</a:t>
            </a:r>
            <a:r>
              <a:rPr kumimoji="0" lang="ru-RU" sz="2000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2</a:t>
            </a: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)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342900" marR="0" lvl="0" indent="-255588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ru-RU" sz="80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55588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S=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V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– </a:t>
            </a: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поверхность </a:t>
            </a:r>
            <a:r>
              <a:rPr kumimoji="0" lang="ru-RU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тепломассообмена</a:t>
            </a: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, м</a:t>
            </a:r>
            <a:r>
              <a:rPr kumimoji="0" lang="ru-RU" sz="2000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2</a:t>
            </a:r>
            <a:endParaRPr kumimoji="0" lang="en-US" sz="2000" i="0" u="none" strike="noStrike" kern="0" cap="none" spc="0" normalizeH="0" baseline="3000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342900" marR="0" lvl="0" indent="-255588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ru-RU" sz="800" i="0" u="none" strike="noStrike" kern="0" cap="none" spc="0" normalizeH="0" baseline="3000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342900" marR="0" lvl="0" indent="-255588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</a:t>
            </a: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– соотношение площади поверхности </a:t>
            </a:r>
            <a:r>
              <a:rPr kumimoji="0" lang="ru-RU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тепломассообмена</a:t>
            </a: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к единице объема градирни, м</a:t>
            </a:r>
            <a:r>
              <a:rPr kumimoji="0" lang="ru-RU" sz="2000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/м</a:t>
            </a:r>
            <a:r>
              <a:rPr kumimoji="0" lang="ru-RU" sz="2000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en-US" sz="2000" i="0" u="none" strike="noStrike" kern="0" cap="none" spc="0" normalizeH="0" baseline="3000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55588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ru-RU" sz="800" i="0" u="none" strike="noStrike" kern="0" cap="none" spc="0" normalizeH="0" baseline="3000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55588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эффективный объем градирни, м</a:t>
            </a:r>
            <a:r>
              <a:rPr kumimoji="0" lang="ru-RU" sz="2000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en-US" sz="2000" i="0" u="none" strike="noStrike" kern="0" cap="none" spc="0" normalizeH="0" baseline="3000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55588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ru-RU" sz="800" i="0" u="none" strike="noStrike" kern="0" cap="none" spc="0" normalizeH="0" baseline="3000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55588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ru-RU" sz="2000" b="1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</a:t>
            </a: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энтальпия паровоздушной смеси при средней температуре воды, кДж/кг сухого воздуха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55588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ru-RU" sz="800" i="0" u="none" strike="noStrike" kern="0" cap="none" spc="0" normalizeH="0" baseline="-2500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55588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ru-RU" sz="2000" b="1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энтальпия паровоздушной смеси при температуре воздуха по «влажному» термометру, кДж/кг сухого воздуха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81000"/>
            <a:ext cx="7653366" cy="563563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Теория и уравнение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Меркеля</a:t>
            </a:r>
            <a:endParaRPr lang="uk-UA" dirty="0"/>
          </a:p>
        </p:txBody>
      </p:sp>
      <p:graphicFrame>
        <p:nvGraphicFramePr>
          <p:cNvPr id="4098" name="Содержимое 3"/>
          <p:cNvGraphicFramePr>
            <a:graphicFrameLocks noChangeAspect="1"/>
          </p:cNvGraphicFramePr>
          <p:nvPr/>
        </p:nvGraphicFramePr>
        <p:xfrm>
          <a:off x="1214414" y="5143512"/>
          <a:ext cx="6940068" cy="587375"/>
        </p:xfrm>
        <a:graphic>
          <a:graphicData uri="http://schemas.openxmlformats.org/presentationml/2006/ole">
            <p:oleObj spid="_x0000_s4098" name="Формула" r:id="rId3" imgW="2705040" imgH="228600" progId="Equation.3">
              <p:embed/>
            </p:oleObj>
          </a:graphicData>
        </a:graphic>
      </p:graphicFrame>
      <p:pic>
        <p:nvPicPr>
          <p:cNvPr id="7" name="Содержимое 6" descr="Общий вид Толя copy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71472" y="714356"/>
            <a:ext cx="8229600" cy="419267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429552" cy="563563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Теория и уравнение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Меркеля</a:t>
            </a:r>
            <a:endParaRPr lang="uk-UA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214414" y="2000240"/>
          <a:ext cx="2203450" cy="515938"/>
        </p:xfrm>
        <a:graphic>
          <a:graphicData uri="http://schemas.openxmlformats.org/presentationml/2006/ole">
            <p:oleObj spid="_x0000_s3075" name="Формула" r:id="rId3" imgW="977760" imgH="228600" progId="Equation.3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5572132" y="1928802"/>
          <a:ext cx="2460625" cy="544512"/>
        </p:xfrm>
        <a:graphic>
          <a:graphicData uri="http://schemas.openxmlformats.org/presentationml/2006/ole">
            <p:oleObj spid="_x0000_s3076" name="Формула" r:id="rId4" imgW="1091880" imgH="241200" progId="Equation.3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4929190" y="2714620"/>
          <a:ext cx="3749675" cy="515937"/>
        </p:xfrm>
        <a:graphic>
          <a:graphicData uri="http://schemas.openxmlformats.org/presentationml/2006/ole">
            <p:oleObj spid="_x0000_s3077" name="Формула" r:id="rId5" imgW="1663560" imgH="228600" progId="Equation.3">
              <p:embed/>
            </p:oleObj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285720" y="2714620"/>
          <a:ext cx="4265612" cy="515938"/>
        </p:xfrm>
        <a:graphic>
          <a:graphicData uri="http://schemas.openxmlformats.org/presentationml/2006/ole">
            <p:oleObj spid="_x0000_s3078" name="Формула" r:id="rId6" imgW="1892160" imgH="228600" progId="Equation.3">
              <p:embed/>
            </p:oleObj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714348" y="3357562"/>
          <a:ext cx="3290888" cy="941388"/>
        </p:xfrm>
        <a:graphic>
          <a:graphicData uri="http://schemas.openxmlformats.org/presentationml/2006/ole">
            <p:oleObj spid="_x0000_s3079" name="Формула" r:id="rId7" imgW="1460160" imgH="431640" progId="Equation.3">
              <p:embed/>
            </p:oleObj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5214942" y="3357562"/>
          <a:ext cx="3319462" cy="941387"/>
        </p:xfrm>
        <a:graphic>
          <a:graphicData uri="http://schemas.openxmlformats.org/presentationml/2006/ole">
            <p:oleObj spid="_x0000_s3080" name="Формула" r:id="rId8" imgW="1473120" imgH="431640" progId="Equation.3">
              <p:embed/>
            </p:oleObj>
          </a:graphicData>
        </a:graphic>
      </p:graphicFrame>
      <p:graphicFrame>
        <p:nvGraphicFramePr>
          <p:cNvPr id="3081" name="Содержимое 3"/>
          <p:cNvGraphicFramePr>
            <a:graphicFrameLocks noChangeAspect="1"/>
          </p:cNvGraphicFramePr>
          <p:nvPr/>
        </p:nvGraphicFramePr>
        <p:xfrm>
          <a:off x="4786314" y="4429132"/>
          <a:ext cx="4060825" cy="1217613"/>
        </p:xfrm>
        <a:graphic>
          <a:graphicData uri="http://schemas.openxmlformats.org/presentationml/2006/ole">
            <p:oleObj spid="_x0000_s3081" name="Формула" r:id="rId9" imgW="1650960" imgH="495000" progId="Equation.3">
              <p:embed/>
            </p:oleObj>
          </a:graphicData>
        </a:graphic>
      </p:graphicFrame>
      <p:graphicFrame>
        <p:nvGraphicFramePr>
          <p:cNvPr id="3082" name="Object 3"/>
          <p:cNvGraphicFramePr>
            <a:graphicFrameLocks noChangeAspect="1"/>
          </p:cNvGraphicFramePr>
          <p:nvPr/>
        </p:nvGraphicFramePr>
        <p:xfrm>
          <a:off x="428596" y="4429132"/>
          <a:ext cx="3935412" cy="1217613"/>
        </p:xfrm>
        <a:graphic>
          <a:graphicData uri="http://schemas.openxmlformats.org/presentationml/2006/ole">
            <p:oleObj spid="_x0000_s3082" name="Формула" r:id="rId10" imgW="1600200" imgH="495000" progId="Equation.3">
              <p:embed/>
            </p:oleObj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 rot="5400000">
            <a:off x="2214546" y="3643314"/>
            <a:ext cx="4857784" cy="1588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28596" y="1785926"/>
            <a:ext cx="8501122" cy="1588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85786" y="1071546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Теплопередача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стороне воды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29190" y="1071546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Теплопередача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стороне воздуха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358114" cy="563563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Теория и уравнение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Меркеля</a:t>
            </a:r>
            <a:endParaRPr lang="uk-UA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00100" y="3214686"/>
            <a:ext cx="7715304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2555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KaV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/L</a:t>
            </a: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– безразмерный коэффициент теплопередачи</a:t>
            </a:r>
          </a:p>
          <a:p>
            <a:pPr marL="342900" marR="0" lvl="0" indent="-2555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ru-RU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температура нагретой воды</a:t>
            </a:r>
          </a:p>
          <a:p>
            <a:pPr marL="342900" marR="0" lvl="0" indent="-2555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ru-RU" sz="24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температура охлажденной воды</a:t>
            </a:r>
          </a:p>
          <a:p>
            <a:pPr marL="342900" marR="0" lvl="0" indent="-2555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ru-RU" sz="2400" b="1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</a:t>
            </a: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энтальпия насыщенного воздуха при температуре воды t</a:t>
            </a:r>
            <a:r>
              <a:rPr kumimoji="0" lang="ru-RU" sz="2400" i="0" u="none" strike="noStrike" kern="0" cap="none" spc="0" normalizeH="0" baseline="-2500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  <a:p>
            <a:pPr marL="342900" marR="0" lvl="0" indent="-2555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ru-RU" sz="2400" b="1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энтальпия охлажденного воздуха</a:t>
            </a:r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2071670" y="1142984"/>
          <a:ext cx="5111750" cy="1895475"/>
        </p:xfrm>
        <a:graphic>
          <a:graphicData uri="http://schemas.openxmlformats.org/presentationml/2006/ole">
            <p:oleObj spid="_x0000_s5125" name="Формула" r:id="rId3" imgW="1333500" imgH="495300" progId="Equation.3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81000"/>
            <a:ext cx="7296176" cy="563563"/>
          </a:xfrm>
        </p:spPr>
        <p:txBody>
          <a:bodyPr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Графическое решение уравнения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КАВ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00" y="1071546"/>
            <a:ext cx="7298596" cy="442915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ample">
  <a:themeElements>
    <a:clrScheme name="sample 3">
      <a:dk1>
        <a:srgbClr val="000000"/>
      </a:dk1>
      <a:lt1>
        <a:srgbClr val="FFFFFF"/>
      </a:lt1>
      <a:dk2>
        <a:srgbClr val="0B3191"/>
      </a:dk2>
      <a:lt2>
        <a:srgbClr val="C0C0C0"/>
      </a:lt2>
      <a:accent1>
        <a:srgbClr val="3195D9"/>
      </a:accent1>
      <a:accent2>
        <a:srgbClr val="63C2F7"/>
      </a:accent2>
      <a:accent3>
        <a:srgbClr val="FFFFFF"/>
      </a:accent3>
      <a:accent4>
        <a:srgbClr val="000000"/>
      </a:accent4>
      <a:accent5>
        <a:srgbClr val="ADC8E9"/>
      </a:accent5>
      <a:accent6>
        <a:srgbClr val="59B0E0"/>
      </a:accent6>
      <a:hlink>
        <a:srgbClr val="4173F1"/>
      </a:hlink>
      <a:folHlink>
        <a:srgbClr val="3B97A9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175B5B"/>
        </a:dk2>
        <a:lt2>
          <a:srgbClr val="C0C0C0"/>
        </a:lt2>
        <a:accent1>
          <a:srgbClr val="7DB038"/>
        </a:accent1>
        <a:accent2>
          <a:srgbClr val="6CA5D8"/>
        </a:accent2>
        <a:accent3>
          <a:srgbClr val="FFFFFF"/>
        </a:accent3>
        <a:accent4>
          <a:srgbClr val="000056"/>
        </a:accent4>
        <a:accent5>
          <a:srgbClr val="BFD4AE"/>
        </a:accent5>
        <a:accent6>
          <a:srgbClr val="6195C4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500E86"/>
        </a:dk2>
        <a:lt2>
          <a:srgbClr val="B2B2B2"/>
        </a:lt2>
        <a:accent1>
          <a:srgbClr val="3C96C8"/>
        </a:accent1>
        <a:accent2>
          <a:srgbClr val="E2AF52"/>
        </a:accent2>
        <a:accent3>
          <a:srgbClr val="FFFFFF"/>
        </a:accent3>
        <a:accent4>
          <a:srgbClr val="000000"/>
        </a:accent4>
        <a:accent5>
          <a:srgbClr val="AFC9E0"/>
        </a:accent5>
        <a:accent6>
          <a:srgbClr val="CD9E49"/>
        </a:accent6>
        <a:hlink>
          <a:srgbClr val="576CD5"/>
        </a:hlink>
        <a:folHlink>
          <a:srgbClr val="6EBC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0B3191"/>
        </a:dk2>
        <a:lt2>
          <a:srgbClr val="C0C0C0"/>
        </a:lt2>
        <a:accent1>
          <a:srgbClr val="3195D9"/>
        </a:accent1>
        <a:accent2>
          <a:srgbClr val="63C2F7"/>
        </a:accent2>
        <a:accent3>
          <a:srgbClr val="FFFFFF"/>
        </a:accent3>
        <a:accent4>
          <a:srgbClr val="000000"/>
        </a:accent4>
        <a:accent5>
          <a:srgbClr val="ADC8E9"/>
        </a:accent5>
        <a:accent6>
          <a:srgbClr val="59B0E0"/>
        </a:accent6>
        <a:hlink>
          <a:srgbClr val="4173F1"/>
        </a:hlink>
        <a:folHlink>
          <a:srgbClr val="3B97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cdb2004218l</Template>
  <TotalTime>578</TotalTime>
  <Words>236</Words>
  <Application>Microsoft Office PowerPoint</Application>
  <PresentationFormat>Экран (4:3)</PresentationFormat>
  <Paragraphs>66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sample</vt:lpstr>
      <vt:lpstr>Формула</vt:lpstr>
      <vt:lpstr>Основы ГРАДИРЕН</vt:lpstr>
      <vt:lpstr>Темы для обсуждения</vt:lpstr>
      <vt:lpstr>Процесс переноса теплоты</vt:lpstr>
      <vt:lpstr>Процесс охлаждения </vt:lpstr>
      <vt:lpstr>Теория и уравнение Меркеля</vt:lpstr>
      <vt:lpstr>Теория и уравнение Меркеля</vt:lpstr>
      <vt:lpstr>Теория и уравнение Меркеля</vt:lpstr>
      <vt:lpstr>Теория и уравнение Меркеля</vt:lpstr>
      <vt:lpstr>Графическое решение уравнения</vt:lpstr>
      <vt:lpstr>Численное решение уравнения</vt:lpstr>
      <vt:lpstr>Тепловой баланс градирни</vt:lpstr>
      <vt:lpstr>Тепловой баланс градирни</vt:lpstr>
      <vt:lpstr>Программа расчета градирен</vt:lpstr>
      <vt:lpstr>Исходные данные для расчета</vt:lpstr>
      <vt:lpstr>Тепловой расчет</vt:lpstr>
      <vt:lpstr>Аэродинамический расчет</vt:lpstr>
      <vt:lpstr>Угол наклона и ширина лопасти</vt:lpstr>
      <vt:lpstr>Типы профилей лопастей</vt:lpstr>
      <vt:lpstr>«Правильное» строение лопасти</vt:lpstr>
      <vt:lpstr>Особенности работы вентиляторной установки</vt:lpstr>
      <vt:lpstr>Программа подбора вентиляторов</vt:lpstr>
      <vt:lpstr>Результаты расчета</vt:lpstr>
      <vt:lpstr>Аэродинамическая характеристика</vt:lpstr>
      <vt:lpstr>Характеристика мощности</vt:lpstr>
      <vt:lpstr>Момент вращения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Alex</cp:lastModifiedBy>
  <cp:revision>58</cp:revision>
  <dcterms:created xsi:type="dcterms:W3CDTF">2010-05-11T11:25:02Z</dcterms:created>
  <dcterms:modified xsi:type="dcterms:W3CDTF">2010-05-13T07:07:09Z</dcterms:modified>
</cp:coreProperties>
</file>